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88" userDrawn="1">
          <p15:clr>
            <a:srgbClr val="A4A3A4"/>
          </p15:clr>
        </p15:guide>
        <p15:guide id="3" pos="13824" userDrawn="1">
          <p15:clr>
            <a:srgbClr val="A4A3A4"/>
          </p15:clr>
        </p15:guide>
        <p15:guide id="4" pos="20736" userDrawn="1">
          <p15:clr>
            <a:srgbClr val="A4A3A4"/>
          </p15:clr>
        </p15:guide>
        <p15:guide id="5" orient="horz" pos="13824" userDrawn="1">
          <p15:clr>
            <a:srgbClr val="A4A3A4"/>
          </p15:clr>
        </p15:guide>
        <p15:guide id="6" pos="69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83BF"/>
    <a:srgbClr val="3284BF"/>
    <a:srgbClr val="8BC7EA"/>
    <a:srgbClr val="FAFAFA"/>
    <a:srgbClr val="0054A6"/>
    <a:srgbClr val="FFC828"/>
    <a:srgbClr val="5B84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17" autoAdjust="0"/>
    <p:restoredTop sz="94660"/>
  </p:normalViewPr>
  <p:slideViewPr>
    <p:cSldViewPr snapToGrid="0" showGuides="1">
      <p:cViewPr varScale="1">
        <p:scale>
          <a:sx n="23" d="100"/>
          <a:sy n="23" d="100"/>
        </p:scale>
        <p:origin x="304" y="608"/>
      </p:cViewPr>
      <p:guideLst>
        <p:guide orient="horz" pos="6888"/>
        <p:guide pos="13824"/>
        <p:guide pos="20736"/>
        <p:guide orient="horz" pos="13824"/>
        <p:guide pos="6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C3D1F1-7914-458A-AAD6-4B7F8B7C5CF9}" type="datetimeFigureOut">
              <a:rPr lang="en-US" smtClean="0"/>
              <a:t>8/4/18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5C8BC-C405-451A-9D50-F41DC4C35960}" type="slidenum">
              <a:rPr lang="en-US" smtClean="0"/>
              <a:t>‹#›</a:t>
            </a:fld>
            <a:endParaRPr lang="en-US"/>
          </a:p>
        </p:txBody>
      </p:sp>
    </p:spTree>
    <p:extLst>
      <p:ext uri="{BB962C8B-B14F-4D97-AF65-F5344CB8AC3E}">
        <p14:creationId xmlns:p14="http://schemas.microsoft.com/office/powerpoint/2010/main" val="212100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C3D1F1-7914-458A-AAD6-4B7F8B7C5CF9}" type="datetimeFigureOut">
              <a:rPr lang="en-US" smtClean="0"/>
              <a:t>8/4/18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5C8BC-C405-451A-9D50-F41DC4C35960}" type="slidenum">
              <a:rPr lang="en-US" smtClean="0"/>
              <a:t>‹#›</a:t>
            </a:fld>
            <a:endParaRPr lang="en-US"/>
          </a:p>
        </p:txBody>
      </p:sp>
    </p:spTree>
    <p:extLst>
      <p:ext uri="{BB962C8B-B14F-4D97-AF65-F5344CB8AC3E}">
        <p14:creationId xmlns:p14="http://schemas.microsoft.com/office/powerpoint/2010/main" val="2703569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C3D1F1-7914-458A-AAD6-4B7F8B7C5CF9}" type="datetimeFigureOut">
              <a:rPr lang="en-US" smtClean="0"/>
              <a:t>8/4/18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5C8BC-C405-451A-9D50-F41DC4C35960}" type="slidenum">
              <a:rPr lang="en-US" smtClean="0"/>
              <a:t>‹#›</a:t>
            </a:fld>
            <a:endParaRPr lang="en-US"/>
          </a:p>
        </p:txBody>
      </p:sp>
    </p:spTree>
    <p:extLst>
      <p:ext uri="{BB962C8B-B14F-4D97-AF65-F5344CB8AC3E}">
        <p14:creationId xmlns:p14="http://schemas.microsoft.com/office/powerpoint/2010/main" val="251512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C3D1F1-7914-458A-AAD6-4B7F8B7C5CF9}" type="datetimeFigureOut">
              <a:rPr lang="en-US" smtClean="0"/>
              <a:t>8/4/18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5C8BC-C405-451A-9D50-F41DC4C35960}" type="slidenum">
              <a:rPr lang="en-US" smtClean="0"/>
              <a:t>‹#›</a:t>
            </a:fld>
            <a:endParaRPr lang="en-US"/>
          </a:p>
        </p:txBody>
      </p:sp>
    </p:spTree>
    <p:extLst>
      <p:ext uri="{BB962C8B-B14F-4D97-AF65-F5344CB8AC3E}">
        <p14:creationId xmlns:p14="http://schemas.microsoft.com/office/powerpoint/2010/main" val="1969823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C3D1F1-7914-458A-AAD6-4B7F8B7C5CF9}" type="datetimeFigureOut">
              <a:rPr lang="en-US" smtClean="0"/>
              <a:t>8/4/18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5C8BC-C405-451A-9D50-F41DC4C35960}" type="slidenum">
              <a:rPr lang="en-US" smtClean="0"/>
              <a:t>‹#›</a:t>
            </a:fld>
            <a:endParaRPr lang="en-US"/>
          </a:p>
        </p:txBody>
      </p:sp>
    </p:spTree>
    <p:extLst>
      <p:ext uri="{BB962C8B-B14F-4D97-AF65-F5344CB8AC3E}">
        <p14:creationId xmlns:p14="http://schemas.microsoft.com/office/powerpoint/2010/main" val="324687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C3D1F1-7914-458A-AAD6-4B7F8B7C5CF9}" type="datetimeFigureOut">
              <a:rPr lang="en-US" smtClean="0"/>
              <a:t>8/4/18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5C8BC-C405-451A-9D50-F41DC4C35960}" type="slidenum">
              <a:rPr lang="en-US" smtClean="0"/>
              <a:t>‹#›</a:t>
            </a:fld>
            <a:endParaRPr lang="en-US"/>
          </a:p>
        </p:txBody>
      </p:sp>
    </p:spTree>
    <p:extLst>
      <p:ext uri="{BB962C8B-B14F-4D97-AF65-F5344CB8AC3E}">
        <p14:creationId xmlns:p14="http://schemas.microsoft.com/office/powerpoint/2010/main" val="4174547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C3D1F1-7914-458A-AAD6-4B7F8B7C5CF9}" type="datetimeFigureOut">
              <a:rPr lang="en-US" smtClean="0"/>
              <a:t>8/4/18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5C8BC-C405-451A-9D50-F41DC4C35960}" type="slidenum">
              <a:rPr lang="en-US" smtClean="0"/>
              <a:t>‹#›</a:t>
            </a:fld>
            <a:endParaRPr lang="en-US"/>
          </a:p>
        </p:txBody>
      </p:sp>
    </p:spTree>
    <p:extLst>
      <p:ext uri="{BB962C8B-B14F-4D97-AF65-F5344CB8AC3E}">
        <p14:creationId xmlns:p14="http://schemas.microsoft.com/office/powerpoint/2010/main" val="3732054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C3D1F1-7914-458A-AAD6-4B7F8B7C5CF9}" type="datetimeFigureOut">
              <a:rPr lang="en-US" smtClean="0"/>
              <a:t>8/4/18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5C8BC-C405-451A-9D50-F41DC4C35960}" type="slidenum">
              <a:rPr lang="en-US" smtClean="0"/>
              <a:t>‹#›</a:t>
            </a:fld>
            <a:endParaRPr lang="en-US"/>
          </a:p>
        </p:txBody>
      </p:sp>
    </p:spTree>
    <p:extLst>
      <p:ext uri="{BB962C8B-B14F-4D97-AF65-F5344CB8AC3E}">
        <p14:creationId xmlns:p14="http://schemas.microsoft.com/office/powerpoint/2010/main" val="1807224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3D1F1-7914-458A-AAD6-4B7F8B7C5CF9}" type="datetimeFigureOut">
              <a:rPr lang="en-US" smtClean="0"/>
              <a:t>8/4/18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5C8BC-C405-451A-9D50-F41DC4C35960}" type="slidenum">
              <a:rPr lang="en-US" smtClean="0"/>
              <a:t>‹#›</a:t>
            </a:fld>
            <a:endParaRPr lang="en-US"/>
          </a:p>
        </p:txBody>
      </p:sp>
    </p:spTree>
    <p:extLst>
      <p:ext uri="{BB962C8B-B14F-4D97-AF65-F5344CB8AC3E}">
        <p14:creationId xmlns:p14="http://schemas.microsoft.com/office/powerpoint/2010/main" val="37757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72C3D1F1-7914-458A-AAD6-4B7F8B7C5CF9}" type="datetimeFigureOut">
              <a:rPr lang="en-US" smtClean="0"/>
              <a:t>8/4/18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5C8BC-C405-451A-9D50-F41DC4C35960}" type="slidenum">
              <a:rPr lang="en-US" smtClean="0"/>
              <a:t>‹#›</a:t>
            </a:fld>
            <a:endParaRPr lang="en-US"/>
          </a:p>
        </p:txBody>
      </p:sp>
    </p:spTree>
    <p:extLst>
      <p:ext uri="{BB962C8B-B14F-4D97-AF65-F5344CB8AC3E}">
        <p14:creationId xmlns:p14="http://schemas.microsoft.com/office/powerpoint/2010/main" val="3986821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72C3D1F1-7914-458A-AAD6-4B7F8B7C5CF9}" type="datetimeFigureOut">
              <a:rPr lang="en-US" smtClean="0"/>
              <a:t>8/4/18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5C8BC-C405-451A-9D50-F41DC4C35960}" type="slidenum">
              <a:rPr lang="en-US" smtClean="0"/>
              <a:t>‹#›</a:t>
            </a:fld>
            <a:endParaRPr lang="en-US"/>
          </a:p>
        </p:txBody>
      </p:sp>
    </p:spTree>
    <p:extLst>
      <p:ext uri="{BB962C8B-B14F-4D97-AF65-F5344CB8AC3E}">
        <p14:creationId xmlns:p14="http://schemas.microsoft.com/office/powerpoint/2010/main" val="27024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72C3D1F1-7914-458A-AAD6-4B7F8B7C5CF9}" type="datetimeFigureOut">
              <a:rPr lang="en-US" smtClean="0"/>
              <a:t>8/4/18</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B035C8BC-C405-451A-9D50-F41DC4C35960}" type="slidenum">
              <a:rPr lang="en-US" smtClean="0"/>
              <a:t>‹#›</a:t>
            </a:fld>
            <a:endParaRPr lang="en-US"/>
          </a:p>
        </p:txBody>
      </p:sp>
    </p:spTree>
    <p:extLst>
      <p:ext uri="{BB962C8B-B14F-4D97-AF65-F5344CB8AC3E}">
        <p14:creationId xmlns:p14="http://schemas.microsoft.com/office/powerpoint/2010/main" val="1734254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em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93000">
              <a:schemeClr val="accent1"/>
            </a:gs>
            <a:gs pos="10000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8" name="Rectangle 7"/>
          <p:cNvSpPr/>
          <p:nvPr/>
        </p:nvSpPr>
        <p:spPr>
          <a:xfrm>
            <a:off x="851627" y="7315200"/>
            <a:ext cx="10164041" cy="23774400"/>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3284BF"/>
                </a:solidFill>
              </a:rPr>
              <a:t>Background</a:t>
            </a:r>
            <a:endParaRPr lang="en-US" dirty="0"/>
          </a:p>
        </p:txBody>
      </p:sp>
      <p:sp>
        <p:nvSpPr>
          <p:cNvPr id="9" name="Rectangle 8"/>
          <p:cNvSpPr/>
          <p:nvPr/>
        </p:nvSpPr>
        <p:spPr>
          <a:xfrm>
            <a:off x="11429508" y="7315200"/>
            <a:ext cx="10184310" cy="23892328"/>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1975584" y="7371730"/>
            <a:ext cx="10248246" cy="23892328"/>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89992" y="7642435"/>
            <a:ext cx="8407362" cy="923330"/>
          </a:xfrm>
          <a:prstGeom prst="rect">
            <a:avLst/>
          </a:prstGeom>
          <a:noFill/>
        </p:spPr>
        <p:txBody>
          <a:bodyPr wrap="square" rtlCol="0">
            <a:spAutoFit/>
          </a:bodyPr>
          <a:lstStyle/>
          <a:p>
            <a:r>
              <a:rPr lang="en-US" sz="5400" b="1" dirty="0">
                <a:solidFill>
                  <a:srgbClr val="3284BF"/>
                </a:solidFill>
              </a:rPr>
              <a:t>Introduction</a:t>
            </a:r>
          </a:p>
        </p:txBody>
      </p:sp>
      <p:sp>
        <p:nvSpPr>
          <p:cNvPr id="13" name="TextBox 12"/>
          <p:cNvSpPr txBox="1"/>
          <p:nvPr/>
        </p:nvSpPr>
        <p:spPr>
          <a:xfrm>
            <a:off x="22626420" y="7747963"/>
            <a:ext cx="9003015" cy="923330"/>
          </a:xfrm>
          <a:prstGeom prst="rect">
            <a:avLst/>
          </a:prstGeom>
          <a:noFill/>
        </p:spPr>
        <p:txBody>
          <a:bodyPr wrap="square" rtlCol="0">
            <a:spAutoFit/>
          </a:bodyPr>
          <a:lstStyle/>
          <a:p>
            <a:r>
              <a:rPr lang="en-US" sz="5400" b="1" dirty="0">
                <a:solidFill>
                  <a:srgbClr val="3284BF"/>
                </a:solidFill>
              </a:rPr>
              <a:t>Results</a:t>
            </a:r>
          </a:p>
        </p:txBody>
      </p:sp>
      <p:sp>
        <p:nvSpPr>
          <p:cNvPr id="14" name="TextBox 13"/>
          <p:cNvSpPr txBox="1"/>
          <p:nvPr/>
        </p:nvSpPr>
        <p:spPr>
          <a:xfrm>
            <a:off x="11854686" y="7440650"/>
            <a:ext cx="8320606" cy="1323439"/>
          </a:xfrm>
          <a:prstGeom prst="rect">
            <a:avLst/>
          </a:prstGeom>
          <a:noFill/>
        </p:spPr>
        <p:txBody>
          <a:bodyPr wrap="square" rtlCol="0">
            <a:spAutoFit/>
          </a:bodyPr>
          <a:lstStyle/>
          <a:p>
            <a:r>
              <a:rPr lang="en-US" sz="5400" b="1" dirty="0">
                <a:solidFill>
                  <a:srgbClr val="3284BF"/>
                </a:solidFill>
              </a:rPr>
              <a:t>Methods</a:t>
            </a:r>
            <a:r>
              <a:rPr lang="en-US" sz="8000" b="1" dirty="0">
                <a:solidFill>
                  <a:srgbClr val="3284BF"/>
                </a:solidFill>
              </a:rPr>
              <a:t> </a:t>
            </a:r>
          </a:p>
        </p:txBody>
      </p:sp>
      <p:sp>
        <p:nvSpPr>
          <p:cNvPr id="17" name="Rectangle 16"/>
          <p:cNvSpPr/>
          <p:nvPr/>
        </p:nvSpPr>
        <p:spPr>
          <a:xfrm>
            <a:off x="914400" y="31889126"/>
            <a:ext cx="42062400" cy="228600"/>
          </a:xfrm>
          <a:prstGeom prst="rect">
            <a:avLst/>
          </a:prstGeom>
          <a:solidFill>
            <a:srgbClr val="3283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6" name="TextBox 25"/>
          <p:cNvSpPr txBox="1"/>
          <p:nvPr/>
        </p:nvSpPr>
        <p:spPr>
          <a:xfrm>
            <a:off x="1489992" y="8457975"/>
            <a:ext cx="9157457" cy="6524863"/>
          </a:xfrm>
          <a:prstGeom prst="rect">
            <a:avLst/>
          </a:prstGeom>
          <a:noFill/>
        </p:spPr>
        <p:txBody>
          <a:bodyPr wrap="square" rtlCol="0">
            <a:spAutoFit/>
          </a:bodyPr>
          <a:lstStyle/>
          <a:p>
            <a:r>
              <a:rPr lang="en-US" sz="3800" dirty="0"/>
              <a:t>In the past few years, small Unmanned Aerial Systems (sUAS) have become the target for consumer interests like delivery of packages,  military, and industry uses. In order to make sUAS available for more widespread commercial uses, the safety of these systems must be improved by adding another security platform. In order to contribute to this goal, this project gathered information about patterns in successful and unsuccessful drone flights. </a:t>
            </a:r>
          </a:p>
        </p:txBody>
      </p:sp>
      <p:sp>
        <p:nvSpPr>
          <p:cNvPr id="41" name="Rectangle 40">
            <a:extLst>
              <a:ext uri="{FF2B5EF4-FFF2-40B4-BE49-F238E27FC236}">
                <a16:creationId xmlns:a16="http://schemas.microsoft.com/office/drawing/2014/main" id="{8D56FE28-0766-B643-8510-627DE367D406}"/>
              </a:ext>
            </a:extLst>
          </p:cNvPr>
          <p:cNvSpPr/>
          <p:nvPr/>
        </p:nvSpPr>
        <p:spPr>
          <a:xfrm>
            <a:off x="32642037" y="7315200"/>
            <a:ext cx="10248246" cy="23892328"/>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93EE3E64-FA64-3D43-94B4-40A5E9BD6A67}"/>
              </a:ext>
            </a:extLst>
          </p:cNvPr>
          <p:cNvSpPr txBox="1"/>
          <p:nvPr/>
        </p:nvSpPr>
        <p:spPr>
          <a:xfrm>
            <a:off x="1489992" y="15101935"/>
            <a:ext cx="9116688" cy="1508105"/>
          </a:xfrm>
          <a:prstGeom prst="rect">
            <a:avLst/>
          </a:prstGeom>
          <a:noFill/>
        </p:spPr>
        <p:txBody>
          <a:bodyPr wrap="square" rtlCol="0">
            <a:spAutoFit/>
          </a:bodyPr>
          <a:lstStyle/>
          <a:p>
            <a:r>
              <a:rPr lang="en-US" sz="5400" b="1" dirty="0">
                <a:solidFill>
                  <a:srgbClr val="3284BF"/>
                </a:solidFill>
              </a:rPr>
              <a:t>Background</a:t>
            </a:r>
            <a:endParaRPr lang="en-US" sz="4000" dirty="0">
              <a:solidFill>
                <a:srgbClr val="3283BF"/>
              </a:solidFill>
            </a:endParaRPr>
          </a:p>
          <a:p>
            <a:pPr marL="571500" indent="-571500">
              <a:buFont typeface="Arial" panose="020B0604020202020204" pitchFamily="34" charset="0"/>
              <a:buChar char="•"/>
            </a:pPr>
            <a:r>
              <a:rPr lang="en-US" sz="3800" dirty="0"/>
              <a:t>From Federal Aviation Administration </a:t>
            </a:r>
          </a:p>
        </p:txBody>
      </p:sp>
      <p:pic>
        <p:nvPicPr>
          <p:cNvPr id="51" name="Picture 50">
            <a:extLst>
              <a:ext uri="{FF2B5EF4-FFF2-40B4-BE49-F238E27FC236}">
                <a16:creationId xmlns:a16="http://schemas.microsoft.com/office/drawing/2014/main" id="{4CFD3B5F-77DD-7F47-98E8-1D35A4C8F5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9802" y="16754085"/>
            <a:ext cx="5902601" cy="3754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3" name="TextBox 52">
            <a:extLst>
              <a:ext uri="{FF2B5EF4-FFF2-40B4-BE49-F238E27FC236}">
                <a16:creationId xmlns:a16="http://schemas.microsoft.com/office/drawing/2014/main" id="{38758B00-45F1-EF41-83DD-CE1213FA7070}"/>
              </a:ext>
            </a:extLst>
          </p:cNvPr>
          <p:cNvSpPr txBox="1"/>
          <p:nvPr/>
        </p:nvSpPr>
        <p:spPr>
          <a:xfrm>
            <a:off x="1491962" y="20664875"/>
            <a:ext cx="9161129" cy="4801314"/>
          </a:xfrm>
          <a:prstGeom prst="rect">
            <a:avLst/>
          </a:prstGeom>
          <a:noFill/>
        </p:spPr>
        <p:txBody>
          <a:bodyPr wrap="square" rtlCol="0">
            <a:spAutoFit/>
          </a:bodyPr>
          <a:lstStyle/>
          <a:p>
            <a:pPr marL="571500" indent="-571500">
              <a:buFont typeface="Arial" panose="020B0604020202020204" pitchFamily="34" charset="0"/>
              <a:buChar char="•"/>
            </a:pPr>
            <a:r>
              <a:rPr lang="en-US" sz="3800" dirty="0"/>
              <a:t>Total of 1437 drone flights accidents</a:t>
            </a:r>
          </a:p>
          <a:p>
            <a:pPr marL="571500" indent="-571500">
              <a:buFont typeface="Arial" panose="020B0604020202020204" pitchFamily="34" charset="0"/>
              <a:buChar char="•"/>
            </a:pPr>
            <a:r>
              <a:rPr lang="en-US" sz="3800" dirty="0"/>
              <a:t>8.1% of all accidents occurred at or below 400 feet while  91.9% occurred above 400 feet. </a:t>
            </a:r>
          </a:p>
          <a:p>
            <a:pPr marL="571500" indent="-571500">
              <a:buFont typeface="Arial" panose="020B0604020202020204" pitchFamily="34" charset="0"/>
              <a:buChar char="•"/>
            </a:pPr>
            <a:r>
              <a:rPr lang="en-US" sz="3800" dirty="0"/>
              <a:t>Aug-15 through Jan-16 there is a decrease in drone accidents due to increase in regulations, not improved drone safety </a:t>
            </a:r>
          </a:p>
          <a:p>
            <a:pPr marL="571500" indent="-571500">
              <a:buFont typeface="Arial" panose="020B0604020202020204" pitchFamily="34" charset="0"/>
              <a:buChar char="•"/>
            </a:pPr>
            <a:endParaRPr lang="en-US" sz="4000" dirty="0"/>
          </a:p>
        </p:txBody>
      </p:sp>
      <p:sp>
        <p:nvSpPr>
          <p:cNvPr id="54" name="TextBox 53">
            <a:extLst>
              <a:ext uri="{FF2B5EF4-FFF2-40B4-BE49-F238E27FC236}">
                <a16:creationId xmlns:a16="http://schemas.microsoft.com/office/drawing/2014/main" id="{E8552C4F-B21E-5E46-826F-29A31D392855}"/>
              </a:ext>
            </a:extLst>
          </p:cNvPr>
          <p:cNvSpPr txBox="1"/>
          <p:nvPr/>
        </p:nvSpPr>
        <p:spPr>
          <a:xfrm>
            <a:off x="1453490" y="24736822"/>
            <a:ext cx="9116688" cy="923330"/>
          </a:xfrm>
          <a:prstGeom prst="rect">
            <a:avLst/>
          </a:prstGeom>
          <a:noFill/>
        </p:spPr>
        <p:txBody>
          <a:bodyPr wrap="square" rtlCol="0">
            <a:spAutoFit/>
          </a:bodyPr>
          <a:lstStyle/>
          <a:p>
            <a:r>
              <a:rPr lang="en-US" sz="5400" b="1" dirty="0">
                <a:solidFill>
                  <a:srgbClr val="3284BF"/>
                </a:solidFill>
              </a:rPr>
              <a:t>Objectives </a:t>
            </a:r>
            <a:endParaRPr lang="en-US" sz="4000" dirty="0">
              <a:solidFill>
                <a:srgbClr val="3284BF"/>
              </a:solidFill>
            </a:endParaRPr>
          </a:p>
        </p:txBody>
      </p:sp>
      <p:sp>
        <p:nvSpPr>
          <p:cNvPr id="55" name="TextBox 54">
            <a:extLst>
              <a:ext uri="{FF2B5EF4-FFF2-40B4-BE49-F238E27FC236}">
                <a16:creationId xmlns:a16="http://schemas.microsoft.com/office/drawing/2014/main" id="{578102E0-9832-E848-B209-1ECF33347F3F}"/>
              </a:ext>
            </a:extLst>
          </p:cNvPr>
          <p:cNvSpPr txBox="1"/>
          <p:nvPr/>
        </p:nvSpPr>
        <p:spPr>
          <a:xfrm>
            <a:off x="1453490" y="25717095"/>
            <a:ext cx="9513928" cy="5355312"/>
          </a:xfrm>
          <a:prstGeom prst="rect">
            <a:avLst/>
          </a:prstGeom>
          <a:noFill/>
        </p:spPr>
        <p:txBody>
          <a:bodyPr wrap="square" rtlCol="0">
            <a:spAutoFit/>
          </a:bodyPr>
          <a:lstStyle/>
          <a:p>
            <a:pPr marL="571500" lvl="0" indent="-571500">
              <a:buFont typeface="Arial" panose="020B0604020202020204" pitchFamily="34" charset="0"/>
              <a:buChar char="•"/>
            </a:pPr>
            <a:r>
              <a:rPr lang="en-US" sz="3800" dirty="0"/>
              <a:t>Analyze flight data to determine factors that make a good or bad flight. </a:t>
            </a:r>
          </a:p>
          <a:p>
            <a:pPr marL="571500" lvl="0" indent="-571500">
              <a:buFont typeface="Arial" panose="020B0604020202020204" pitchFamily="34" charset="0"/>
              <a:buChar char="•"/>
            </a:pPr>
            <a:r>
              <a:rPr lang="en-US" sz="3800" dirty="0"/>
              <a:t>Find new interpretive methods to create more accurate subcategories of flight data that can be incorporated into machine learning platforms.</a:t>
            </a:r>
          </a:p>
          <a:p>
            <a:pPr marL="571500" lvl="0" indent="-571500">
              <a:buFont typeface="Arial" panose="020B0604020202020204" pitchFamily="34" charset="0"/>
              <a:buChar char="•"/>
            </a:pPr>
            <a:r>
              <a:rPr lang="en-US" sz="3800" dirty="0"/>
              <a:t>Use findings to determine patterns that might be applied to machine learning to improve safety of drone flights in the future. </a:t>
            </a:r>
          </a:p>
        </p:txBody>
      </p:sp>
      <p:sp>
        <p:nvSpPr>
          <p:cNvPr id="56" name="TextBox 55">
            <a:extLst>
              <a:ext uri="{FF2B5EF4-FFF2-40B4-BE49-F238E27FC236}">
                <a16:creationId xmlns:a16="http://schemas.microsoft.com/office/drawing/2014/main" id="{3920DA8F-0C78-C249-B8CE-F082DB9A90B2}"/>
              </a:ext>
            </a:extLst>
          </p:cNvPr>
          <p:cNvSpPr txBox="1"/>
          <p:nvPr/>
        </p:nvSpPr>
        <p:spPr>
          <a:xfrm>
            <a:off x="11838985" y="13580869"/>
            <a:ext cx="9225723" cy="1261884"/>
          </a:xfrm>
          <a:prstGeom prst="rect">
            <a:avLst/>
          </a:prstGeom>
          <a:noFill/>
        </p:spPr>
        <p:txBody>
          <a:bodyPr wrap="square" rtlCol="0">
            <a:spAutoFit/>
          </a:bodyPr>
          <a:lstStyle/>
          <a:p>
            <a:pPr marL="571500" indent="-571500">
              <a:buFont typeface="Arial" panose="020B0604020202020204" pitchFamily="34" charset="0"/>
              <a:buChar char="•"/>
            </a:pPr>
            <a:r>
              <a:rPr lang="en-US" sz="3800" dirty="0"/>
              <a:t>Used px4 to analyze flight data generated by AirSim simulator.</a:t>
            </a:r>
          </a:p>
        </p:txBody>
      </p:sp>
      <p:pic>
        <p:nvPicPr>
          <p:cNvPr id="57" name="Picture 56">
            <a:extLst>
              <a:ext uri="{FF2B5EF4-FFF2-40B4-BE49-F238E27FC236}">
                <a16:creationId xmlns:a16="http://schemas.microsoft.com/office/drawing/2014/main" id="{DCCFF09B-E99C-AC43-A4CB-10AA7BEDD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446957" y="10615831"/>
            <a:ext cx="3568031" cy="2676023"/>
          </a:xfrm>
          <a:prstGeom prst="rect">
            <a:avLst/>
          </a:prstGeom>
          <a:ln w="57150">
            <a:solidFill>
              <a:schemeClr val="tx1"/>
            </a:solidFill>
          </a:ln>
        </p:spPr>
      </p:pic>
      <p:pic>
        <p:nvPicPr>
          <p:cNvPr id="58" name="Picture 57">
            <a:extLst>
              <a:ext uri="{FF2B5EF4-FFF2-40B4-BE49-F238E27FC236}">
                <a16:creationId xmlns:a16="http://schemas.microsoft.com/office/drawing/2014/main" id="{38A0931D-2A86-8047-A4B9-DCC41FDAB3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41710" y="10537181"/>
            <a:ext cx="4646544" cy="2811354"/>
          </a:xfrm>
          <a:prstGeom prst="rect">
            <a:avLst/>
          </a:prstGeom>
        </p:spPr>
      </p:pic>
      <p:sp>
        <p:nvSpPr>
          <p:cNvPr id="59" name="TextBox 58">
            <a:extLst>
              <a:ext uri="{FF2B5EF4-FFF2-40B4-BE49-F238E27FC236}">
                <a16:creationId xmlns:a16="http://schemas.microsoft.com/office/drawing/2014/main" id="{46B8BEEE-DE17-E34E-9B4C-C88C07A659B6}"/>
              </a:ext>
            </a:extLst>
          </p:cNvPr>
          <p:cNvSpPr txBox="1"/>
          <p:nvPr/>
        </p:nvSpPr>
        <p:spPr>
          <a:xfrm>
            <a:off x="11762531" y="8619917"/>
            <a:ext cx="9282590" cy="1846659"/>
          </a:xfrm>
          <a:prstGeom prst="rect">
            <a:avLst/>
          </a:prstGeom>
          <a:noFill/>
        </p:spPr>
        <p:txBody>
          <a:bodyPr wrap="square" rtlCol="0">
            <a:spAutoFit/>
          </a:bodyPr>
          <a:lstStyle/>
          <a:p>
            <a:pPr marL="571500" indent="-571500">
              <a:buFont typeface="Arial" panose="020B0604020202020204" pitchFamily="34" charset="0"/>
              <a:buChar char="•"/>
            </a:pPr>
            <a:r>
              <a:rPr lang="en-US" sz="3800" dirty="0"/>
              <a:t>The data analyzed is from previous simulations that have being done thought Airsim Simulator. </a:t>
            </a:r>
          </a:p>
        </p:txBody>
      </p:sp>
      <p:pic>
        <p:nvPicPr>
          <p:cNvPr id="60" name="Picture 59">
            <a:extLst>
              <a:ext uri="{FF2B5EF4-FFF2-40B4-BE49-F238E27FC236}">
                <a16:creationId xmlns:a16="http://schemas.microsoft.com/office/drawing/2014/main" id="{901FA4CF-8282-4C43-BB49-707995861442}"/>
              </a:ext>
            </a:extLst>
          </p:cNvPr>
          <p:cNvPicPr>
            <a:picLocks noChangeAspect="1"/>
          </p:cNvPicPr>
          <p:nvPr/>
        </p:nvPicPr>
        <p:blipFill>
          <a:blip r:embed="rId5"/>
          <a:stretch>
            <a:fillRect/>
          </a:stretch>
        </p:blipFill>
        <p:spPr>
          <a:xfrm>
            <a:off x="13843982" y="14982400"/>
            <a:ext cx="4342013" cy="2713758"/>
          </a:xfrm>
          <a:prstGeom prst="rect">
            <a:avLst/>
          </a:prstGeom>
          <a:ln>
            <a:noFill/>
          </a:ln>
          <a:effectLst>
            <a:outerShdw blurRad="292100" dist="139700" dir="2700000" algn="tl" rotWithShape="0">
              <a:srgbClr val="333333">
                <a:alpha val="65000"/>
              </a:srgbClr>
            </a:outerShdw>
          </a:effectLst>
        </p:spPr>
      </p:pic>
      <p:sp>
        <p:nvSpPr>
          <p:cNvPr id="61" name="TextBox 60">
            <a:extLst>
              <a:ext uri="{FF2B5EF4-FFF2-40B4-BE49-F238E27FC236}">
                <a16:creationId xmlns:a16="http://schemas.microsoft.com/office/drawing/2014/main" id="{175C5D62-4C89-1A42-BC45-D332BB91980A}"/>
              </a:ext>
            </a:extLst>
          </p:cNvPr>
          <p:cNvSpPr txBox="1"/>
          <p:nvPr/>
        </p:nvSpPr>
        <p:spPr>
          <a:xfrm>
            <a:off x="11762531" y="17921917"/>
            <a:ext cx="9068068" cy="1261884"/>
          </a:xfrm>
          <a:prstGeom prst="rect">
            <a:avLst/>
          </a:prstGeom>
          <a:noFill/>
        </p:spPr>
        <p:txBody>
          <a:bodyPr wrap="square" rtlCol="0">
            <a:spAutoFit/>
          </a:bodyPr>
          <a:lstStyle/>
          <a:p>
            <a:pPr marL="571500" indent="-571500">
              <a:buFont typeface="Arial" panose="020B0604020202020204" pitchFamily="34" charset="0"/>
              <a:buChar char="•"/>
            </a:pPr>
            <a:r>
              <a:rPr lang="en-US" sz="3800" dirty="0"/>
              <a:t>Analysis of the drone flights divided flights into two main categories.</a:t>
            </a:r>
          </a:p>
        </p:txBody>
      </p:sp>
      <p:sp>
        <p:nvSpPr>
          <p:cNvPr id="62" name="Rectangle 61">
            <a:extLst>
              <a:ext uri="{FF2B5EF4-FFF2-40B4-BE49-F238E27FC236}">
                <a16:creationId xmlns:a16="http://schemas.microsoft.com/office/drawing/2014/main" id="{A4A778CC-4FC0-644E-8BB0-EA944E3D2CBF}"/>
              </a:ext>
            </a:extLst>
          </p:cNvPr>
          <p:cNvSpPr/>
          <p:nvPr/>
        </p:nvSpPr>
        <p:spPr>
          <a:xfrm>
            <a:off x="12006287" y="19469941"/>
            <a:ext cx="8471460" cy="3829149"/>
          </a:xfrm>
          <a:prstGeom prst="rect">
            <a:avLst/>
          </a:prstGeom>
          <a:ln w="12700"/>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Photo</a:t>
            </a:r>
          </a:p>
        </p:txBody>
      </p:sp>
      <p:pic>
        <p:nvPicPr>
          <p:cNvPr id="6" name="Picture 5">
            <a:extLst>
              <a:ext uri="{FF2B5EF4-FFF2-40B4-BE49-F238E27FC236}">
                <a16:creationId xmlns:a16="http://schemas.microsoft.com/office/drawing/2014/main" id="{82EFDE08-7F54-3649-B923-70BE87B1C4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26928" y="19751935"/>
            <a:ext cx="7572249" cy="3185374"/>
          </a:xfrm>
          <a:prstGeom prst="rect">
            <a:avLst/>
          </a:prstGeom>
        </p:spPr>
      </p:pic>
      <p:sp>
        <p:nvSpPr>
          <p:cNvPr id="63" name="TextBox 62">
            <a:extLst>
              <a:ext uri="{FF2B5EF4-FFF2-40B4-BE49-F238E27FC236}">
                <a16:creationId xmlns:a16="http://schemas.microsoft.com/office/drawing/2014/main" id="{CBC05347-4142-F54C-8F55-ECA6E555B827}"/>
              </a:ext>
            </a:extLst>
          </p:cNvPr>
          <p:cNvSpPr txBox="1"/>
          <p:nvPr/>
        </p:nvSpPr>
        <p:spPr>
          <a:xfrm>
            <a:off x="11920378" y="23588105"/>
            <a:ext cx="9359719" cy="1261884"/>
          </a:xfrm>
          <a:prstGeom prst="rect">
            <a:avLst/>
          </a:prstGeom>
          <a:noFill/>
        </p:spPr>
        <p:txBody>
          <a:bodyPr wrap="square" rtlCol="0">
            <a:spAutoFit/>
          </a:bodyPr>
          <a:lstStyle/>
          <a:p>
            <a:pPr marL="571500" indent="-571500">
              <a:buFont typeface="Arial" panose="020B0604020202020204" pitchFamily="34" charset="0"/>
              <a:buChar char="•"/>
            </a:pPr>
            <a:r>
              <a:rPr lang="en-US" sz="3800" dirty="0"/>
              <a:t>Within the two main categories, other subcategories were considered.</a:t>
            </a:r>
          </a:p>
        </p:txBody>
      </p:sp>
      <p:sp>
        <p:nvSpPr>
          <p:cNvPr id="64" name="Rectangle 63">
            <a:extLst>
              <a:ext uri="{FF2B5EF4-FFF2-40B4-BE49-F238E27FC236}">
                <a16:creationId xmlns:a16="http://schemas.microsoft.com/office/drawing/2014/main" id="{A689D363-F858-CC42-AAC2-154DDC87191F}"/>
              </a:ext>
            </a:extLst>
          </p:cNvPr>
          <p:cNvSpPr/>
          <p:nvPr/>
        </p:nvSpPr>
        <p:spPr>
          <a:xfrm>
            <a:off x="12532720" y="25287403"/>
            <a:ext cx="7455138" cy="47519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5" name="Picture 64">
            <a:extLst>
              <a:ext uri="{FF2B5EF4-FFF2-40B4-BE49-F238E27FC236}">
                <a16:creationId xmlns:a16="http://schemas.microsoft.com/office/drawing/2014/main" id="{CFA26E70-107B-A643-B3A9-ACB3953846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40315" y="25523707"/>
            <a:ext cx="7003404" cy="4359373"/>
          </a:xfrm>
          <a:prstGeom prst="rect">
            <a:avLst/>
          </a:prstGeom>
        </p:spPr>
      </p:pic>
      <p:pic>
        <p:nvPicPr>
          <p:cNvPr id="66" name="Picture 65">
            <a:extLst>
              <a:ext uri="{FF2B5EF4-FFF2-40B4-BE49-F238E27FC236}">
                <a16:creationId xmlns:a16="http://schemas.microsoft.com/office/drawing/2014/main" id="{769C7BB8-254F-0248-A1CB-1371E67784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690860" y="8671293"/>
            <a:ext cx="6817694" cy="4155873"/>
          </a:xfrm>
          <a:prstGeom prst="rect">
            <a:avLst/>
          </a:prstGeom>
        </p:spPr>
      </p:pic>
      <p:sp>
        <p:nvSpPr>
          <p:cNvPr id="67" name="TextBox 66">
            <a:extLst>
              <a:ext uri="{FF2B5EF4-FFF2-40B4-BE49-F238E27FC236}">
                <a16:creationId xmlns:a16="http://schemas.microsoft.com/office/drawing/2014/main" id="{717B3B35-3EBC-D44E-9FED-C16278D985D6}"/>
              </a:ext>
            </a:extLst>
          </p:cNvPr>
          <p:cNvSpPr txBox="1"/>
          <p:nvPr/>
        </p:nvSpPr>
        <p:spPr>
          <a:xfrm>
            <a:off x="22271587" y="13042518"/>
            <a:ext cx="9712680" cy="2431435"/>
          </a:xfrm>
          <a:prstGeom prst="rect">
            <a:avLst/>
          </a:prstGeom>
          <a:noFill/>
        </p:spPr>
        <p:txBody>
          <a:bodyPr wrap="square" rtlCol="0">
            <a:spAutoFit/>
          </a:bodyPr>
          <a:lstStyle/>
          <a:p>
            <a:pPr marL="571500" indent="-571500" fontAlgn="ctr">
              <a:buFont typeface="Arial" panose="020B0604020202020204" pitchFamily="34" charset="0"/>
              <a:buChar char="•"/>
            </a:pPr>
            <a:r>
              <a:rPr lang="en-US" sz="3800" dirty="0"/>
              <a:t>The easiest paths had 90% successful flights and 10% unsuccessful.</a:t>
            </a:r>
          </a:p>
          <a:p>
            <a:pPr marL="571500" indent="-571500" fontAlgn="ctr">
              <a:buFont typeface="Arial" panose="020B0604020202020204" pitchFamily="34" charset="0"/>
              <a:buChar char="•"/>
            </a:pPr>
            <a:r>
              <a:rPr lang="en-US" sz="3800" dirty="0"/>
              <a:t>All of the difficult paths had unsuccessful flights.  </a:t>
            </a:r>
          </a:p>
        </p:txBody>
      </p:sp>
      <p:pic>
        <p:nvPicPr>
          <p:cNvPr id="68" name="Picture 67">
            <a:extLst>
              <a:ext uri="{FF2B5EF4-FFF2-40B4-BE49-F238E27FC236}">
                <a16:creationId xmlns:a16="http://schemas.microsoft.com/office/drawing/2014/main" id="{3672D509-5A6A-D34D-9EDF-E956979A2E1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572206" y="15590054"/>
            <a:ext cx="6949462" cy="4193901"/>
          </a:xfrm>
          <a:prstGeom prst="rect">
            <a:avLst/>
          </a:prstGeom>
        </p:spPr>
      </p:pic>
      <p:sp>
        <p:nvSpPr>
          <p:cNvPr id="69" name="TextBox 68">
            <a:extLst>
              <a:ext uri="{FF2B5EF4-FFF2-40B4-BE49-F238E27FC236}">
                <a16:creationId xmlns:a16="http://schemas.microsoft.com/office/drawing/2014/main" id="{1399C540-14B5-E14F-9D55-62923C30BD38}"/>
              </a:ext>
            </a:extLst>
          </p:cNvPr>
          <p:cNvSpPr txBox="1"/>
          <p:nvPr/>
        </p:nvSpPr>
        <p:spPr>
          <a:xfrm>
            <a:off x="22190597" y="19956143"/>
            <a:ext cx="9712680" cy="4185761"/>
          </a:xfrm>
          <a:prstGeom prst="rect">
            <a:avLst/>
          </a:prstGeom>
          <a:noFill/>
        </p:spPr>
        <p:txBody>
          <a:bodyPr wrap="square" rtlCol="0">
            <a:spAutoFit/>
          </a:bodyPr>
          <a:lstStyle/>
          <a:p>
            <a:pPr marL="571500" indent="-571500" fontAlgn="ctr">
              <a:buFont typeface="Arial" panose="020B0604020202020204" pitchFamily="34" charset="0"/>
              <a:buChar char="•"/>
            </a:pPr>
            <a:r>
              <a:rPr lang="en-US" sz="3800" dirty="0"/>
              <a:t>Within the unsuccessful flights the common errors were take off and change in rotation. </a:t>
            </a:r>
          </a:p>
          <a:p>
            <a:pPr marL="571500" indent="-571500" fontAlgn="ctr">
              <a:buFont typeface="Arial" panose="020B0604020202020204" pitchFamily="34" charset="0"/>
              <a:buChar char="•"/>
            </a:pPr>
            <a:r>
              <a:rPr lang="en-US" sz="3800" dirty="0"/>
              <a:t>Pilot-command error was not considered as a factor because flights were simulations. </a:t>
            </a:r>
          </a:p>
          <a:p>
            <a:pPr marL="571500" indent="-571500" fontAlgn="ctr">
              <a:buFont typeface="Arial" panose="020B0604020202020204" pitchFamily="34" charset="0"/>
              <a:buChar char="•"/>
            </a:pPr>
            <a:r>
              <a:rPr lang="en-US" sz="3800" dirty="0"/>
              <a:t>The most common error was change in rotation, due to the loss of control of the yaw angle. </a:t>
            </a:r>
          </a:p>
        </p:txBody>
      </p:sp>
      <p:pic>
        <p:nvPicPr>
          <p:cNvPr id="70" name="Picture 69">
            <a:extLst>
              <a:ext uri="{FF2B5EF4-FFF2-40B4-BE49-F238E27FC236}">
                <a16:creationId xmlns:a16="http://schemas.microsoft.com/office/drawing/2014/main" id="{8C86FE50-B21E-0E45-B7CD-C7687CFEED2E}"/>
              </a:ext>
            </a:extLst>
          </p:cNvPr>
          <p:cNvPicPr>
            <a:picLocks noChangeAspect="1"/>
          </p:cNvPicPr>
          <p:nvPr/>
        </p:nvPicPr>
        <p:blipFill>
          <a:blip r:embed="rId10"/>
          <a:stretch>
            <a:fillRect/>
          </a:stretch>
        </p:blipFill>
        <p:spPr>
          <a:xfrm>
            <a:off x="24189832" y="24129908"/>
            <a:ext cx="5876189" cy="447051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71" name="TextBox 70">
            <a:extLst>
              <a:ext uri="{FF2B5EF4-FFF2-40B4-BE49-F238E27FC236}">
                <a16:creationId xmlns:a16="http://schemas.microsoft.com/office/drawing/2014/main" id="{6D3B850F-47D4-A040-BCBA-AB37D0F6B1F9}"/>
              </a:ext>
            </a:extLst>
          </p:cNvPr>
          <p:cNvSpPr txBox="1"/>
          <p:nvPr/>
        </p:nvSpPr>
        <p:spPr>
          <a:xfrm>
            <a:off x="22230150" y="28716522"/>
            <a:ext cx="9425706" cy="2431435"/>
          </a:xfrm>
          <a:prstGeom prst="rect">
            <a:avLst/>
          </a:prstGeom>
          <a:noFill/>
        </p:spPr>
        <p:txBody>
          <a:bodyPr wrap="square" rtlCol="0">
            <a:spAutoFit/>
          </a:bodyPr>
          <a:lstStyle/>
          <a:p>
            <a:pPr marL="571500" indent="-571500" fontAlgn="ctr">
              <a:buFont typeface="Arial" panose="020B0604020202020204" pitchFamily="34" charset="0"/>
              <a:buChar char="•"/>
            </a:pPr>
            <a:r>
              <a:rPr lang="en-US" sz="3800" dirty="0"/>
              <a:t>Rapid altitude changes contribute to change in rotation errors because the higher the altitude, the harder it is to control the yaw angle, which in most cases ends in collision.  </a:t>
            </a:r>
          </a:p>
        </p:txBody>
      </p:sp>
      <p:sp>
        <p:nvSpPr>
          <p:cNvPr id="74" name="Title 1">
            <a:extLst>
              <a:ext uri="{FF2B5EF4-FFF2-40B4-BE49-F238E27FC236}">
                <a16:creationId xmlns:a16="http://schemas.microsoft.com/office/drawing/2014/main" id="{E040C7E8-7DC1-5445-938D-72A29B0B226F}"/>
              </a:ext>
            </a:extLst>
          </p:cNvPr>
          <p:cNvSpPr txBox="1">
            <a:spLocks/>
          </p:cNvSpPr>
          <p:nvPr/>
        </p:nvSpPr>
        <p:spPr>
          <a:xfrm>
            <a:off x="914400" y="934612"/>
            <a:ext cx="42062400" cy="534672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fontScale="90000" lnSpcReduction="10000"/>
          </a:bodyPr>
          <a:lstStyle>
            <a:lvl1pPr algn="ctr" defTabSz="4389120" rtl="0" eaLnBrk="1" latinLnBrk="0" hangingPunct="1">
              <a:lnSpc>
                <a:spcPct val="90000"/>
              </a:lnSpc>
              <a:spcBef>
                <a:spcPct val="0"/>
              </a:spcBef>
              <a:buNone/>
              <a:defRPr sz="288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br>
              <a:rPr lang="en-US" sz="9600" dirty="0">
                <a:solidFill>
                  <a:srgbClr val="0054A6"/>
                </a:solidFill>
                <a:cs typeface="Times New Roman" panose="02020603050405020304" pitchFamily="18" charset="0"/>
              </a:rPr>
            </a:br>
            <a:r>
              <a:rPr lang="en-US" sz="9600" dirty="0">
                <a:solidFill>
                  <a:srgbClr val="0054A6"/>
                </a:solidFill>
                <a:cs typeface="Times New Roman" panose="02020603050405020304" pitchFamily="18" charset="0"/>
              </a:rPr>
              <a:t>Flight Patterns Classification and Error Estimation for Small </a:t>
            </a:r>
            <a:br>
              <a:rPr lang="en-US" sz="9600" dirty="0">
                <a:solidFill>
                  <a:srgbClr val="0054A6"/>
                </a:solidFill>
                <a:cs typeface="Times New Roman" panose="02020603050405020304" pitchFamily="18" charset="0"/>
              </a:rPr>
            </a:br>
            <a:r>
              <a:rPr lang="en-US" sz="9600" dirty="0">
                <a:solidFill>
                  <a:srgbClr val="0054A6"/>
                </a:solidFill>
                <a:cs typeface="Times New Roman" panose="02020603050405020304" pitchFamily="18" charset="0"/>
              </a:rPr>
              <a:t>Unmanned Aerial Systems </a:t>
            </a:r>
            <a:br>
              <a:rPr lang="en-US" sz="9600" dirty="0">
                <a:solidFill>
                  <a:srgbClr val="3284BF"/>
                </a:solidFill>
                <a:cs typeface="Times New Roman" panose="02020603050405020304" pitchFamily="18" charset="0"/>
              </a:rPr>
            </a:br>
            <a:r>
              <a:rPr lang="en-US" sz="4800" b="1" dirty="0">
                <a:solidFill>
                  <a:srgbClr val="3284BF"/>
                </a:solidFill>
                <a:cs typeface="Times New Roman" panose="02020603050405020304" pitchFamily="18" charset="0"/>
              </a:rPr>
              <a:t>Yasmin Ochoa</a:t>
            </a:r>
            <a:r>
              <a:rPr lang="en-US" sz="4800" b="1" baseline="30000" dirty="0">
                <a:solidFill>
                  <a:srgbClr val="3284BF"/>
                </a:solidFill>
                <a:cs typeface="Times New Roman" panose="02020603050405020304" pitchFamily="18" charset="0"/>
              </a:rPr>
              <a:t>1</a:t>
            </a:r>
            <a:r>
              <a:rPr lang="en-US" sz="4800" dirty="0">
                <a:solidFill>
                  <a:srgbClr val="3284BF"/>
                </a:solidFill>
                <a:cs typeface="Times New Roman" panose="02020603050405020304" pitchFamily="18" charset="0"/>
              </a:rPr>
              <a:t>, Jose Alcala</a:t>
            </a:r>
            <a:r>
              <a:rPr lang="en-US" sz="4800" baseline="30000" dirty="0">
                <a:solidFill>
                  <a:srgbClr val="3284BF"/>
                </a:solidFill>
                <a:cs typeface="Times New Roman" panose="02020603050405020304" pitchFamily="18" charset="0"/>
              </a:rPr>
              <a:t>2</a:t>
            </a:r>
            <a:r>
              <a:rPr lang="en-US" sz="4800" dirty="0">
                <a:solidFill>
                  <a:srgbClr val="3284BF"/>
                </a:solidFill>
                <a:cs typeface="Times New Roman" panose="02020603050405020304" pitchFamily="18" charset="0"/>
              </a:rPr>
              <a:t>, Yang Quang Cheng, Ph.D</a:t>
            </a:r>
            <a:r>
              <a:rPr lang="en-US" sz="4800" baseline="30000" dirty="0">
                <a:solidFill>
                  <a:srgbClr val="3284BF"/>
                </a:solidFill>
                <a:cs typeface="Times New Roman" panose="02020603050405020304" pitchFamily="18" charset="0"/>
              </a:rPr>
              <a:t>2</a:t>
            </a:r>
            <a:br>
              <a:rPr lang="en-US" sz="4800" dirty="0">
                <a:solidFill>
                  <a:srgbClr val="3284BF"/>
                </a:solidFill>
                <a:cs typeface="Times New Roman" panose="02020603050405020304" pitchFamily="18" charset="0"/>
              </a:rPr>
            </a:br>
            <a:r>
              <a:rPr lang="en-US" sz="4800" baseline="30000" dirty="0">
                <a:solidFill>
                  <a:srgbClr val="3284BF"/>
                </a:solidFill>
                <a:cs typeface="Times New Roman" panose="02020603050405020304" pitchFamily="18" charset="0"/>
              </a:rPr>
              <a:t>1</a:t>
            </a:r>
            <a:r>
              <a:rPr lang="en-US" sz="4800" dirty="0">
                <a:solidFill>
                  <a:srgbClr val="3284BF"/>
                </a:solidFill>
                <a:cs typeface="Times New Roman" panose="02020603050405020304" pitchFamily="18" charset="0"/>
              </a:rPr>
              <a:t>Cañada College</a:t>
            </a:r>
            <a:br>
              <a:rPr lang="en-US" sz="4800" dirty="0">
                <a:solidFill>
                  <a:srgbClr val="3284BF"/>
                </a:solidFill>
                <a:cs typeface="Times New Roman" panose="02020603050405020304" pitchFamily="18" charset="0"/>
              </a:rPr>
            </a:br>
            <a:r>
              <a:rPr lang="en-US" sz="4800" baseline="30000" dirty="0">
                <a:solidFill>
                  <a:srgbClr val="3284BF"/>
                </a:solidFill>
                <a:cs typeface="Times New Roman" panose="02020603050405020304" pitchFamily="18" charset="0"/>
              </a:rPr>
              <a:t>2</a:t>
            </a:r>
            <a:r>
              <a:rPr lang="en-US" sz="4300" dirty="0">
                <a:solidFill>
                  <a:srgbClr val="3284BF"/>
                </a:solidFill>
                <a:cs typeface="Times New Roman" panose="02020603050405020304" pitchFamily="18" charset="0"/>
              </a:rPr>
              <a:t>University</a:t>
            </a:r>
            <a:r>
              <a:rPr lang="en-US" sz="4800" b="1" dirty="0">
                <a:solidFill>
                  <a:srgbClr val="3284BF"/>
                </a:solidFill>
                <a:cs typeface="Times New Roman" panose="02020603050405020304" pitchFamily="18" charset="0"/>
              </a:rPr>
              <a:t> </a:t>
            </a:r>
            <a:r>
              <a:rPr lang="en-US" sz="4800" dirty="0">
                <a:solidFill>
                  <a:srgbClr val="3284BF"/>
                </a:solidFill>
                <a:cs typeface="Times New Roman" panose="02020603050405020304" pitchFamily="18" charset="0"/>
              </a:rPr>
              <a:t>of California, Merced: Dept. of Engineering </a:t>
            </a:r>
          </a:p>
        </p:txBody>
      </p:sp>
      <p:pic>
        <p:nvPicPr>
          <p:cNvPr id="75" name="Picture 74">
            <a:extLst>
              <a:ext uri="{FF2B5EF4-FFF2-40B4-BE49-F238E27FC236}">
                <a16:creationId xmlns:a16="http://schemas.microsoft.com/office/drawing/2014/main" id="{74A9A3CE-FD0F-4540-8541-239E42A2BF6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194797" y="1542723"/>
            <a:ext cx="4191061" cy="4191061"/>
          </a:xfrm>
          <a:prstGeom prst="rect">
            <a:avLst/>
          </a:prstGeom>
        </p:spPr>
      </p:pic>
      <p:pic>
        <p:nvPicPr>
          <p:cNvPr id="76" name="Picture 75">
            <a:extLst>
              <a:ext uri="{FF2B5EF4-FFF2-40B4-BE49-F238E27FC236}">
                <a16:creationId xmlns:a16="http://schemas.microsoft.com/office/drawing/2014/main" id="{49EAEF92-8D25-964F-84BE-5DC1EC92DCE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3853" y="964219"/>
            <a:ext cx="5348070" cy="5348070"/>
          </a:xfrm>
          <a:prstGeom prst="rect">
            <a:avLst/>
          </a:prstGeom>
        </p:spPr>
      </p:pic>
      <p:sp>
        <p:nvSpPr>
          <p:cNvPr id="77" name="TextBox 76">
            <a:extLst>
              <a:ext uri="{FF2B5EF4-FFF2-40B4-BE49-F238E27FC236}">
                <a16:creationId xmlns:a16="http://schemas.microsoft.com/office/drawing/2014/main" id="{48CCD870-706E-924F-8123-3C307F89CE41}"/>
              </a:ext>
            </a:extLst>
          </p:cNvPr>
          <p:cNvSpPr txBox="1"/>
          <p:nvPr/>
        </p:nvSpPr>
        <p:spPr>
          <a:xfrm>
            <a:off x="33264652" y="7747963"/>
            <a:ext cx="9393002" cy="923330"/>
          </a:xfrm>
          <a:prstGeom prst="rect">
            <a:avLst/>
          </a:prstGeom>
          <a:noFill/>
        </p:spPr>
        <p:txBody>
          <a:bodyPr wrap="square" rtlCol="0">
            <a:spAutoFit/>
          </a:bodyPr>
          <a:lstStyle/>
          <a:p>
            <a:r>
              <a:rPr lang="en-US" sz="5400" b="1" dirty="0">
                <a:solidFill>
                  <a:srgbClr val="3284BF"/>
                </a:solidFill>
              </a:rPr>
              <a:t>Conclusions and Future Studies</a:t>
            </a:r>
          </a:p>
        </p:txBody>
      </p:sp>
      <p:sp>
        <p:nvSpPr>
          <p:cNvPr id="78" name="TextBox 77">
            <a:extLst>
              <a:ext uri="{FF2B5EF4-FFF2-40B4-BE49-F238E27FC236}">
                <a16:creationId xmlns:a16="http://schemas.microsoft.com/office/drawing/2014/main" id="{FC213A37-1226-7E41-AF30-39B58CADF962}"/>
              </a:ext>
            </a:extLst>
          </p:cNvPr>
          <p:cNvSpPr txBox="1"/>
          <p:nvPr/>
        </p:nvSpPr>
        <p:spPr>
          <a:xfrm>
            <a:off x="33264652" y="8666313"/>
            <a:ext cx="8638301" cy="5970865"/>
          </a:xfrm>
          <a:prstGeom prst="rect">
            <a:avLst/>
          </a:prstGeom>
          <a:noFill/>
        </p:spPr>
        <p:txBody>
          <a:bodyPr wrap="square" rtlCol="0">
            <a:spAutoFit/>
          </a:bodyPr>
          <a:lstStyle/>
          <a:p>
            <a:pPr marL="571500" indent="-571500">
              <a:buFont typeface="Arial" panose="020B0604020202020204" pitchFamily="34" charset="0"/>
              <a:buChar char="•"/>
            </a:pPr>
            <a:r>
              <a:rPr lang="en-US" sz="3800" dirty="0"/>
              <a:t>The harder the path, the more likely an unsuccessful flight will happen. </a:t>
            </a:r>
          </a:p>
          <a:p>
            <a:pPr marL="571500" indent="-571500">
              <a:buFont typeface="Arial" panose="020B0604020202020204" pitchFamily="34" charset="0"/>
              <a:buChar char="•"/>
            </a:pPr>
            <a:r>
              <a:rPr lang="en-US" sz="3800" dirty="0"/>
              <a:t>Further studies of the yaw angle are needed because it is the main factor for change in rotation error. </a:t>
            </a:r>
          </a:p>
          <a:p>
            <a:pPr marL="571500" indent="-571500">
              <a:buFont typeface="Arial" panose="020B0604020202020204" pitchFamily="34" charset="0"/>
              <a:buChar char="•"/>
            </a:pPr>
            <a:r>
              <a:rPr lang="en-US" sz="3800" dirty="0"/>
              <a:t>For more precise data, future studies should conduct real-life flights in order to incorporate environmental and pilot-command factors into analysis. </a:t>
            </a:r>
          </a:p>
          <a:p>
            <a:pPr marL="571500" indent="-571500">
              <a:buFont typeface="Arial" panose="020B0604020202020204" pitchFamily="34" charset="0"/>
              <a:buChar char="•"/>
            </a:pPr>
            <a:endParaRPr lang="en-US" sz="4000" dirty="0"/>
          </a:p>
        </p:txBody>
      </p:sp>
      <p:sp>
        <p:nvSpPr>
          <p:cNvPr id="79" name="TextBox 78">
            <a:extLst>
              <a:ext uri="{FF2B5EF4-FFF2-40B4-BE49-F238E27FC236}">
                <a16:creationId xmlns:a16="http://schemas.microsoft.com/office/drawing/2014/main" id="{068E7829-C2E0-7449-A603-BC806E68A212}"/>
              </a:ext>
            </a:extLst>
          </p:cNvPr>
          <p:cNvSpPr txBox="1"/>
          <p:nvPr/>
        </p:nvSpPr>
        <p:spPr>
          <a:xfrm>
            <a:off x="33264652" y="14119329"/>
            <a:ext cx="9393002" cy="923330"/>
          </a:xfrm>
          <a:prstGeom prst="rect">
            <a:avLst/>
          </a:prstGeom>
          <a:noFill/>
        </p:spPr>
        <p:txBody>
          <a:bodyPr wrap="square" rtlCol="0">
            <a:spAutoFit/>
          </a:bodyPr>
          <a:lstStyle/>
          <a:p>
            <a:r>
              <a:rPr lang="en-US" sz="5400" b="1" dirty="0">
                <a:solidFill>
                  <a:srgbClr val="3284BF"/>
                </a:solidFill>
              </a:rPr>
              <a:t>References </a:t>
            </a:r>
          </a:p>
        </p:txBody>
      </p:sp>
      <p:sp>
        <p:nvSpPr>
          <p:cNvPr id="80" name="TextBox 79">
            <a:extLst>
              <a:ext uri="{FF2B5EF4-FFF2-40B4-BE49-F238E27FC236}">
                <a16:creationId xmlns:a16="http://schemas.microsoft.com/office/drawing/2014/main" id="{6082723F-EB6D-9A41-AA46-FF1D26AB5C9F}"/>
              </a:ext>
            </a:extLst>
          </p:cNvPr>
          <p:cNvSpPr txBox="1"/>
          <p:nvPr/>
        </p:nvSpPr>
        <p:spPr>
          <a:xfrm>
            <a:off x="33264652" y="15126396"/>
            <a:ext cx="9121206" cy="8863965"/>
          </a:xfrm>
          <a:prstGeom prst="rect">
            <a:avLst/>
          </a:prstGeom>
          <a:noFill/>
        </p:spPr>
        <p:txBody>
          <a:bodyPr wrap="square" rtlCol="0">
            <a:spAutoFit/>
          </a:bodyPr>
          <a:lstStyle/>
          <a:p>
            <a:r>
              <a:rPr lang="en-US" sz="3800" dirty="0"/>
              <a:t>[1] Guoxiang, Zhang. </a:t>
            </a:r>
            <a:r>
              <a:rPr lang="en-US" sz="3800" i="1" dirty="0"/>
              <a:t>“Embedding Consequence Awareness in Unmanned Aerial Systems with Generative Adversarial Networks”</a:t>
            </a:r>
            <a:r>
              <a:rPr lang="en-US" sz="3800" dirty="0"/>
              <a:t>  1-6. </a:t>
            </a:r>
          </a:p>
          <a:p>
            <a:r>
              <a:rPr lang="en-US" sz="3800" dirty="0"/>
              <a:t>[2] Poissant, Andrew. </a:t>
            </a:r>
            <a:r>
              <a:rPr lang="en-US" sz="3800" i="1" dirty="0"/>
              <a:t>“Ground Impact and Hazard Mitigation for Safer UAV Flight Response” </a:t>
            </a:r>
            <a:r>
              <a:rPr lang="en-US" sz="3800" dirty="0"/>
              <a:t>1075-1084. </a:t>
            </a:r>
          </a:p>
          <a:p>
            <a:r>
              <a:rPr lang="en-US" sz="3800" dirty="0"/>
              <a:t>[3] Williams, Kevin W. </a:t>
            </a:r>
            <a:r>
              <a:rPr lang="en-US" sz="3800" i="1" dirty="0"/>
              <a:t>“ A summary of Unmanned Aircraft Accident/Incident Data: Human Factor implications”</a:t>
            </a:r>
            <a:r>
              <a:rPr lang="en-US" sz="3800" dirty="0"/>
              <a:t> 1-14. </a:t>
            </a:r>
          </a:p>
          <a:p>
            <a:r>
              <a:rPr lang="en-US" sz="3800" dirty="0"/>
              <a:t>[4] G. Morgenthal and N. Hallermann. </a:t>
            </a:r>
            <a:r>
              <a:rPr lang="en-US" sz="3800" i="1" dirty="0"/>
              <a:t>“Quality Assessment of Unmanned Aerial Vehicle (UAV) Based Visual Inspection of Structures” Advances in Structural Engineering </a:t>
            </a:r>
            <a:r>
              <a:rPr lang="en-US" sz="3800" dirty="0"/>
              <a:t>Vol. 17 No.3 (2014). </a:t>
            </a:r>
          </a:p>
        </p:txBody>
      </p:sp>
      <p:sp>
        <p:nvSpPr>
          <p:cNvPr id="81" name="TextBox 80">
            <a:extLst>
              <a:ext uri="{FF2B5EF4-FFF2-40B4-BE49-F238E27FC236}">
                <a16:creationId xmlns:a16="http://schemas.microsoft.com/office/drawing/2014/main" id="{7202E497-C1CA-004A-874E-C0BF1671CD3D}"/>
              </a:ext>
            </a:extLst>
          </p:cNvPr>
          <p:cNvSpPr txBox="1"/>
          <p:nvPr/>
        </p:nvSpPr>
        <p:spPr>
          <a:xfrm>
            <a:off x="33264652" y="24070526"/>
            <a:ext cx="12801600" cy="923330"/>
          </a:xfrm>
          <a:prstGeom prst="rect">
            <a:avLst/>
          </a:prstGeom>
          <a:noFill/>
        </p:spPr>
        <p:txBody>
          <a:bodyPr wrap="square" rtlCol="0">
            <a:spAutoFit/>
          </a:bodyPr>
          <a:lstStyle/>
          <a:p>
            <a:r>
              <a:rPr lang="en-US" sz="5400" b="1" dirty="0">
                <a:solidFill>
                  <a:srgbClr val="3284BF"/>
                </a:solidFill>
              </a:rPr>
              <a:t>Acknowledgments</a:t>
            </a:r>
          </a:p>
        </p:txBody>
      </p:sp>
      <p:sp>
        <p:nvSpPr>
          <p:cNvPr id="19" name="TextBox 18">
            <a:extLst>
              <a:ext uri="{FF2B5EF4-FFF2-40B4-BE49-F238E27FC236}">
                <a16:creationId xmlns:a16="http://schemas.microsoft.com/office/drawing/2014/main" id="{4159ED22-A76B-C249-889E-989985A1BD32}"/>
              </a:ext>
            </a:extLst>
          </p:cNvPr>
          <p:cNvSpPr txBox="1"/>
          <p:nvPr/>
        </p:nvSpPr>
        <p:spPr>
          <a:xfrm>
            <a:off x="33108967" y="25072182"/>
            <a:ext cx="9704371" cy="5887446"/>
          </a:xfrm>
          <a:prstGeom prst="rect">
            <a:avLst/>
          </a:prstGeom>
          <a:noFill/>
        </p:spPr>
        <p:txBody>
          <a:bodyPr wrap="square" rtlCol="0">
            <a:spAutoFit/>
          </a:bodyPr>
          <a:lstStyle/>
          <a:p>
            <a:pPr marL="571500" indent="-571500">
              <a:buFont typeface="Arial" panose="020B0604020202020204" pitchFamily="34" charset="0"/>
              <a:buChar char="•"/>
            </a:pPr>
            <a:r>
              <a:rPr lang="en-US" sz="3800" dirty="0"/>
              <a:t>Minority Science and Engineering Improvement Program (MSEIP)</a:t>
            </a:r>
          </a:p>
          <a:p>
            <a:pPr marL="571500" indent="-571500">
              <a:buFont typeface="Arial" panose="020B0604020202020204" pitchFamily="34" charset="0"/>
              <a:buChar char="•"/>
            </a:pPr>
            <a:r>
              <a:rPr lang="en-US" sz="3800" dirty="0"/>
              <a:t>ASPIRES and UROC for giving me the opportunity to do this internship </a:t>
            </a:r>
          </a:p>
          <a:p>
            <a:pPr marL="571500" indent="-571500">
              <a:buFont typeface="Arial" panose="020B0604020202020204" pitchFamily="34" charset="0"/>
              <a:buChar char="•"/>
            </a:pPr>
            <a:r>
              <a:rPr lang="en-US" sz="3800" dirty="0"/>
              <a:t>Graduate Student: Jose Alcala</a:t>
            </a:r>
          </a:p>
          <a:p>
            <a:pPr marL="571500" indent="-571500">
              <a:buFont typeface="Arial" panose="020B0604020202020204" pitchFamily="34" charset="0"/>
              <a:buChar char="•"/>
            </a:pPr>
            <a:r>
              <a:rPr lang="en-US" sz="3800" dirty="0"/>
              <a:t>Professor: Yang Quang Cheng</a:t>
            </a:r>
          </a:p>
          <a:p>
            <a:pPr marL="571500" indent="-571500">
              <a:buFont typeface="Arial" panose="020B0604020202020204" pitchFamily="34" charset="0"/>
              <a:buChar char="•"/>
            </a:pPr>
            <a:r>
              <a:rPr lang="en-US" sz="3800" dirty="0"/>
              <a:t>Mentors; Amelito Enriquez, Bill Gomez, and Sally Treanor </a:t>
            </a:r>
          </a:p>
          <a:p>
            <a:endParaRPr lang="en-US" dirty="0"/>
          </a:p>
        </p:txBody>
      </p:sp>
      <p:sp>
        <p:nvSpPr>
          <p:cNvPr id="83" name="TextBox 82">
            <a:extLst>
              <a:ext uri="{FF2B5EF4-FFF2-40B4-BE49-F238E27FC236}">
                <a16:creationId xmlns:a16="http://schemas.microsoft.com/office/drawing/2014/main" id="{F0F28B78-ADD1-904A-A72F-756B5A6E270B}"/>
              </a:ext>
            </a:extLst>
          </p:cNvPr>
          <p:cNvSpPr txBox="1"/>
          <p:nvPr/>
        </p:nvSpPr>
        <p:spPr>
          <a:xfrm>
            <a:off x="33264652" y="29635650"/>
            <a:ext cx="12801600" cy="923330"/>
          </a:xfrm>
          <a:prstGeom prst="rect">
            <a:avLst/>
          </a:prstGeom>
          <a:noFill/>
        </p:spPr>
        <p:txBody>
          <a:bodyPr wrap="square" rtlCol="0">
            <a:spAutoFit/>
          </a:bodyPr>
          <a:lstStyle/>
          <a:p>
            <a:r>
              <a:rPr lang="en-US" sz="5400" b="1" dirty="0">
                <a:solidFill>
                  <a:srgbClr val="3284BF"/>
                </a:solidFill>
              </a:rPr>
              <a:t>Contact</a:t>
            </a:r>
          </a:p>
        </p:txBody>
      </p:sp>
      <p:sp>
        <p:nvSpPr>
          <p:cNvPr id="84" name="TextBox 83">
            <a:extLst>
              <a:ext uri="{FF2B5EF4-FFF2-40B4-BE49-F238E27FC236}">
                <a16:creationId xmlns:a16="http://schemas.microsoft.com/office/drawing/2014/main" id="{1ACDF519-508C-234E-ABD2-0F1B0546F350}"/>
              </a:ext>
            </a:extLst>
          </p:cNvPr>
          <p:cNvSpPr txBox="1"/>
          <p:nvPr/>
        </p:nvSpPr>
        <p:spPr>
          <a:xfrm>
            <a:off x="33224384" y="30429897"/>
            <a:ext cx="9704371" cy="646331"/>
          </a:xfrm>
          <a:prstGeom prst="rect">
            <a:avLst/>
          </a:prstGeom>
          <a:noFill/>
        </p:spPr>
        <p:txBody>
          <a:bodyPr wrap="square" rtlCol="0">
            <a:spAutoFit/>
          </a:bodyPr>
          <a:lstStyle/>
          <a:p>
            <a:r>
              <a:rPr lang="en-US" sz="3600" dirty="0"/>
              <a:t>Yasmin Ochoa  </a:t>
            </a:r>
            <a:r>
              <a:rPr lang="en-US" sz="3600" u="sng" dirty="0">
                <a:solidFill>
                  <a:srgbClr val="3284BF"/>
                </a:solidFill>
              </a:rPr>
              <a:t>yochoa3@my.smccd.edu </a:t>
            </a:r>
          </a:p>
        </p:txBody>
      </p:sp>
    </p:spTree>
    <p:extLst>
      <p:ext uri="{BB962C8B-B14F-4D97-AF65-F5344CB8AC3E}">
        <p14:creationId xmlns:p14="http://schemas.microsoft.com/office/powerpoint/2010/main" val="2745811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TotalTime>
  <Words>565</Words>
  <Application>Microsoft Macintosh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UCLA Library</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your poster Author name, affiliation, email</dc:title>
  <dc:creator>Bethany Myers</dc:creator>
  <cp:lastModifiedBy>Yasmin Ochoa</cp:lastModifiedBy>
  <cp:revision>14</cp:revision>
  <dcterms:created xsi:type="dcterms:W3CDTF">2015-02-24T18:33:10Z</dcterms:created>
  <dcterms:modified xsi:type="dcterms:W3CDTF">2018-08-04T18:19:33Z</dcterms:modified>
</cp:coreProperties>
</file>